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5CBA64-60EB-9472-04F6-9BEF1B8A6524}">
  <a:tblStyle styleId="{405CBA64-60EB-9472-04F6-9BEF1B8A6524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C79C76-1E13-4F44-BA84-70A78ADA8B4C}" type="datetimeFigureOut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C3EB0-0536-46D2-B6DD-B9FFB7C0581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rsteel.ru/services/ekskursiya-na-proizvodstvo/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info@rstee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459912" name="Рисунок 1154599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2" y="0"/>
            <a:ext cx="121891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" name="Полилиния: фигура 36"/>
          <p:cNvSpPr/>
          <p:nvPr/>
        </p:nvSpPr>
        <p:spPr bwMode="auto">
          <a:xfrm>
            <a:off x="2865120" y="-100687"/>
            <a:ext cx="6583680" cy="6958687"/>
          </a:xfrm>
          <a:custGeom>
            <a:avLst/>
            <a:gdLst>
              <a:gd name="connsiteX0" fmla="*/ 119269 w 7036904"/>
              <a:gd name="connsiteY0" fmla="*/ 79513 h 6977269"/>
              <a:gd name="connsiteX1" fmla="*/ 6897756 w 7036904"/>
              <a:gd name="connsiteY1" fmla="*/ 59634 h 6977269"/>
              <a:gd name="connsiteX2" fmla="*/ 6937513 w 7036904"/>
              <a:gd name="connsiteY2" fmla="*/ 5605669 h 6977269"/>
              <a:gd name="connsiteX3" fmla="*/ 5685182 w 7036904"/>
              <a:gd name="connsiteY3" fmla="*/ 5605669 h 6977269"/>
              <a:gd name="connsiteX4" fmla="*/ 7036904 w 7036904"/>
              <a:gd name="connsiteY4" fmla="*/ 6957391 h 6977269"/>
              <a:gd name="connsiteX5" fmla="*/ 4194313 w 7036904"/>
              <a:gd name="connsiteY5" fmla="*/ 6937513 h 6977269"/>
              <a:gd name="connsiteX6" fmla="*/ 3379304 w 7036904"/>
              <a:gd name="connsiteY6" fmla="*/ 5685182 h 6977269"/>
              <a:gd name="connsiteX7" fmla="*/ 2425147 w 7036904"/>
              <a:gd name="connsiteY7" fmla="*/ 5665304 h 6977269"/>
              <a:gd name="connsiteX8" fmla="*/ 2445026 w 7036904"/>
              <a:gd name="connsiteY8" fmla="*/ 6977269 h 6977269"/>
              <a:gd name="connsiteX9" fmla="*/ 0 w 7036904"/>
              <a:gd name="connsiteY9" fmla="*/ 6957391 h 6977269"/>
              <a:gd name="connsiteX10" fmla="*/ 99391 w 7036904"/>
              <a:gd name="connsiteY10" fmla="*/ 0 h 6977269"/>
              <a:gd name="connsiteX11" fmla="*/ 417443 w 7036904"/>
              <a:gd name="connsiteY11" fmla="*/ 59634 h 6977269"/>
              <a:gd name="connsiteX12" fmla="*/ 178904 w 7036904"/>
              <a:gd name="connsiteY12" fmla="*/ 19878 h 6977269"/>
              <a:gd name="connsiteX13" fmla="*/ 119269 w 7036904"/>
              <a:gd name="connsiteY13" fmla="*/ 79513 h 6977269"/>
              <a:gd name="connsiteX0" fmla="*/ 80175 w 6997810"/>
              <a:gd name="connsiteY0" fmla="*/ 79513 h 6977269"/>
              <a:gd name="connsiteX1" fmla="*/ 6858662 w 6997810"/>
              <a:gd name="connsiteY1" fmla="*/ 59634 h 6977269"/>
              <a:gd name="connsiteX2" fmla="*/ 6898419 w 6997810"/>
              <a:gd name="connsiteY2" fmla="*/ 5605669 h 6977269"/>
              <a:gd name="connsiteX3" fmla="*/ 5646088 w 6997810"/>
              <a:gd name="connsiteY3" fmla="*/ 5605669 h 6977269"/>
              <a:gd name="connsiteX4" fmla="*/ 6997810 w 6997810"/>
              <a:gd name="connsiteY4" fmla="*/ 6957391 h 6977269"/>
              <a:gd name="connsiteX5" fmla="*/ 4155219 w 6997810"/>
              <a:gd name="connsiteY5" fmla="*/ 6937513 h 6977269"/>
              <a:gd name="connsiteX6" fmla="*/ 3340210 w 6997810"/>
              <a:gd name="connsiteY6" fmla="*/ 5685182 h 6977269"/>
              <a:gd name="connsiteX7" fmla="*/ 2386053 w 6997810"/>
              <a:gd name="connsiteY7" fmla="*/ 5665304 h 6977269"/>
              <a:gd name="connsiteX8" fmla="*/ 2405932 w 6997810"/>
              <a:gd name="connsiteY8" fmla="*/ 6977269 h 6977269"/>
              <a:gd name="connsiteX9" fmla="*/ 0 w 6997810"/>
              <a:gd name="connsiteY9" fmla="*/ 6957391 h 6977269"/>
              <a:gd name="connsiteX10" fmla="*/ 60297 w 6997810"/>
              <a:gd name="connsiteY10" fmla="*/ 0 h 6977269"/>
              <a:gd name="connsiteX11" fmla="*/ 378349 w 6997810"/>
              <a:gd name="connsiteY11" fmla="*/ 59634 h 6977269"/>
              <a:gd name="connsiteX12" fmla="*/ 139810 w 6997810"/>
              <a:gd name="connsiteY12" fmla="*/ 19878 h 6977269"/>
              <a:gd name="connsiteX13" fmla="*/ 80175 w 6997810"/>
              <a:gd name="connsiteY13" fmla="*/ 79513 h 6977269"/>
              <a:gd name="connsiteX0" fmla="*/ 80175 w 6997810"/>
              <a:gd name="connsiteY0" fmla="*/ 79513 h 6977269"/>
              <a:gd name="connsiteX1" fmla="*/ 6858662 w 6997810"/>
              <a:gd name="connsiteY1" fmla="*/ 59634 h 6977269"/>
              <a:gd name="connsiteX2" fmla="*/ 6898419 w 6997810"/>
              <a:gd name="connsiteY2" fmla="*/ 5605669 h 6977269"/>
              <a:gd name="connsiteX3" fmla="*/ 5646088 w 6997810"/>
              <a:gd name="connsiteY3" fmla="*/ 5605669 h 6977269"/>
              <a:gd name="connsiteX4" fmla="*/ 6997810 w 6997810"/>
              <a:gd name="connsiteY4" fmla="*/ 6957391 h 6977269"/>
              <a:gd name="connsiteX5" fmla="*/ 4155219 w 6997810"/>
              <a:gd name="connsiteY5" fmla="*/ 6937513 h 6977269"/>
              <a:gd name="connsiteX6" fmla="*/ 3340210 w 6997810"/>
              <a:gd name="connsiteY6" fmla="*/ 5685182 h 6977269"/>
              <a:gd name="connsiteX7" fmla="*/ 2386053 w 6997810"/>
              <a:gd name="connsiteY7" fmla="*/ 5665304 h 6977269"/>
              <a:gd name="connsiteX8" fmla="*/ 2405932 w 6997810"/>
              <a:gd name="connsiteY8" fmla="*/ 6977269 h 6977269"/>
              <a:gd name="connsiteX9" fmla="*/ 0 w 6997810"/>
              <a:gd name="connsiteY9" fmla="*/ 6957391 h 6977269"/>
              <a:gd name="connsiteX10" fmla="*/ 60297 w 6997810"/>
              <a:gd name="connsiteY10" fmla="*/ 0 h 6977269"/>
              <a:gd name="connsiteX11" fmla="*/ 378349 w 6997810"/>
              <a:gd name="connsiteY11" fmla="*/ 59634 h 6977269"/>
              <a:gd name="connsiteX12" fmla="*/ 139810 w 6997810"/>
              <a:gd name="connsiteY12" fmla="*/ 19878 h 6977269"/>
              <a:gd name="connsiteX13" fmla="*/ 80175 w 6997810"/>
              <a:gd name="connsiteY13" fmla="*/ 79513 h 6977269"/>
              <a:gd name="connsiteX0" fmla="*/ 61443 w 6997810"/>
              <a:gd name="connsiteY0" fmla="*/ 126345 h 6977269"/>
              <a:gd name="connsiteX1" fmla="*/ 6858662 w 6997810"/>
              <a:gd name="connsiteY1" fmla="*/ 59634 h 6977269"/>
              <a:gd name="connsiteX2" fmla="*/ 6898419 w 6997810"/>
              <a:gd name="connsiteY2" fmla="*/ 5605669 h 6977269"/>
              <a:gd name="connsiteX3" fmla="*/ 5646088 w 6997810"/>
              <a:gd name="connsiteY3" fmla="*/ 5605669 h 6977269"/>
              <a:gd name="connsiteX4" fmla="*/ 6997810 w 6997810"/>
              <a:gd name="connsiteY4" fmla="*/ 6957391 h 6977269"/>
              <a:gd name="connsiteX5" fmla="*/ 4155219 w 6997810"/>
              <a:gd name="connsiteY5" fmla="*/ 6937513 h 6977269"/>
              <a:gd name="connsiteX6" fmla="*/ 3340210 w 6997810"/>
              <a:gd name="connsiteY6" fmla="*/ 5685182 h 6977269"/>
              <a:gd name="connsiteX7" fmla="*/ 2386053 w 6997810"/>
              <a:gd name="connsiteY7" fmla="*/ 5665304 h 6977269"/>
              <a:gd name="connsiteX8" fmla="*/ 2405932 w 6997810"/>
              <a:gd name="connsiteY8" fmla="*/ 6977269 h 6977269"/>
              <a:gd name="connsiteX9" fmla="*/ 0 w 6997810"/>
              <a:gd name="connsiteY9" fmla="*/ 6957391 h 6977269"/>
              <a:gd name="connsiteX10" fmla="*/ 60297 w 6997810"/>
              <a:gd name="connsiteY10" fmla="*/ 0 h 6977269"/>
              <a:gd name="connsiteX11" fmla="*/ 378349 w 6997810"/>
              <a:gd name="connsiteY11" fmla="*/ 59634 h 6977269"/>
              <a:gd name="connsiteX12" fmla="*/ 139810 w 6997810"/>
              <a:gd name="connsiteY12" fmla="*/ 19878 h 6977269"/>
              <a:gd name="connsiteX13" fmla="*/ 61443 w 6997810"/>
              <a:gd name="connsiteY13" fmla="*/ 126345 h 6977269"/>
              <a:gd name="connsiteX0" fmla="*/ 52076 w 6997810"/>
              <a:gd name="connsiteY0" fmla="*/ 79513 h 6977269"/>
              <a:gd name="connsiteX1" fmla="*/ 6858662 w 6997810"/>
              <a:gd name="connsiteY1" fmla="*/ 59634 h 6977269"/>
              <a:gd name="connsiteX2" fmla="*/ 6898419 w 6997810"/>
              <a:gd name="connsiteY2" fmla="*/ 5605669 h 6977269"/>
              <a:gd name="connsiteX3" fmla="*/ 5646088 w 6997810"/>
              <a:gd name="connsiteY3" fmla="*/ 5605669 h 6977269"/>
              <a:gd name="connsiteX4" fmla="*/ 6997810 w 6997810"/>
              <a:gd name="connsiteY4" fmla="*/ 6957391 h 6977269"/>
              <a:gd name="connsiteX5" fmla="*/ 4155219 w 6997810"/>
              <a:gd name="connsiteY5" fmla="*/ 6937513 h 6977269"/>
              <a:gd name="connsiteX6" fmla="*/ 3340210 w 6997810"/>
              <a:gd name="connsiteY6" fmla="*/ 5685182 h 6977269"/>
              <a:gd name="connsiteX7" fmla="*/ 2386053 w 6997810"/>
              <a:gd name="connsiteY7" fmla="*/ 5665304 h 6977269"/>
              <a:gd name="connsiteX8" fmla="*/ 2405932 w 6997810"/>
              <a:gd name="connsiteY8" fmla="*/ 6977269 h 6977269"/>
              <a:gd name="connsiteX9" fmla="*/ 0 w 6997810"/>
              <a:gd name="connsiteY9" fmla="*/ 6957391 h 6977269"/>
              <a:gd name="connsiteX10" fmla="*/ 60297 w 6997810"/>
              <a:gd name="connsiteY10" fmla="*/ 0 h 6977269"/>
              <a:gd name="connsiteX11" fmla="*/ 378349 w 6997810"/>
              <a:gd name="connsiteY11" fmla="*/ 59634 h 6977269"/>
              <a:gd name="connsiteX12" fmla="*/ 139810 w 6997810"/>
              <a:gd name="connsiteY12" fmla="*/ 19878 h 6977269"/>
              <a:gd name="connsiteX13" fmla="*/ 52076 w 6997810"/>
              <a:gd name="connsiteY13" fmla="*/ 79513 h 6977269"/>
              <a:gd name="connsiteX0" fmla="*/ 52076 w 6997810"/>
              <a:gd name="connsiteY0" fmla="*/ 79513 h 6977269"/>
              <a:gd name="connsiteX1" fmla="*/ 6858662 w 6997810"/>
              <a:gd name="connsiteY1" fmla="*/ 59634 h 6977269"/>
              <a:gd name="connsiteX2" fmla="*/ 6898419 w 6997810"/>
              <a:gd name="connsiteY2" fmla="*/ 5605669 h 6977269"/>
              <a:gd name="connsiteX3" fmla="*/ 5646088 w 6997810"/>
              <a:gd name="connsiteY3" fmla="*/ 5605669 h 6977269"/>
              <a:gd name="connsiteX4" fmla="*/ 6997810 w 6997810"/>
              <a:gd name="connsiteY4" fmla="*/ 6957391 h 6977269"/>
              <a:gd name="connsiteX5" fmla="*/ 4155219 w 6997810"/>
              <a:gd name="connsiteY5" fmla="*/ 6937513 h 6977269"/>
              <a:gd name="connsiteX6" fmla="*/ 3340210 w 6997810"/>
              <a:gd name="connsiteY6" fmla="*/ 5685182 h 6977269"/>
              <a:gd name="connsiteX7" fmla="*/ 2386053 w 6997810"/>
              <a:gd name="connsiteY7" fmla="*/ 5665304 h 6977269"/>
              <a:gd name="connsiteX8" fmla="*/ 2405932 w 6997810"/>
              <a:gd name="connsiteY8" fmla="*/ 6977269 h 6977269"/>
              <a:gd name="connsiteX9" fmla="*/ 0 w 6997810"/>
              <a:gd name="connsiteY9" fmla="*/ 6957391 h 6977269"/>
              <a:gd name="connsiteX10" fmla="*/ 60297 w 6997810"/>
              <a:gd name="connsiteY10" fmla="*/ 0 h 6977269"/>
              <a:gd name="connsiteX11" fmla="*/ 378349 w 6997810"/>
              <a:gd name="connsiteY11" fmla="*/ 59634 h 6977269"/>
              <a:gd name="connsiteX12" fmla="*/ 149177 w 6997810"/>
              <a:gd name="connsiteY12" fmla="*/ 57343 h 6977269"/>
              <a:gd name="connsiteX13" fmla="*/ 52076 w 6997810"/>
              <a:gd name="connsiteY13" fmla="*/ 79513 h 6977269"/>
              <a:gd name="connsiteX0" fmla="*/ 52076 w 6997810"/>
              <a:gd name="connsiteY0" fmla="*/ 22170 h 6919926"/>
              <a:gd name="connsiteX1" fmla="*/ 6858662 w 6997810"/>
              <a:gd name="connsiteY1" fmla="*/ 2291 h 6919926"/>
              <a:gd name="connsiteX2" fmla="*/ 6898419 w 6997810"/>
              <a:gd name="connsiteY2" fmla="*/ 5548326 h 6919926"/>
              <a:gd name="connsiteX3" fmla="*/ 5646088 w 6997810"/>
              <a:gd name="connsiteY3" fmla="*/ 5548326 h 6919926"/>
              <a:gd name="connsiteX4" fmla="*/ 6997810 w 6997810"/>
              <a:gd name="connsiteY4" fmla="*/ 6900048 h 6919926"/>
              <a:gd name="connsiteX5" fmla="*/ 4155219 w 6997810"/>
              <a:gd name="connsiteY5" fmla="*/ 6880170 h 6919926"/>
              <a:gd name="connsiteX6" fmla="*/ 3340210 w 6997810"/>
              <a:gd name="connsiteY6" fmla="*/ 5627839 h 6919926"/>
              <a:gd name="connsiteX7" fmla="*/ 2386053 w 6997810"/>
              <a:gd name="connsiteY7" fmla="*/ 5607961 h 6919926"/>
              <a:gd name="connsiteX8" fmla="*/ 2405932 w 6997810"/>
              <a:gd name="connsiteY8" fmla="*/ 6919926 h 6919926"/>
              <a:gd name="connsiteX9" fmla="*/ 0 w 6997810"/>
              <a:gd name="connsiteY9" fmla="*/ 6900048 h 6919926"/>
              <a:gd name="connsiteX10" fmla="*/ 69663 w 6997810"/>
              <a:gd name="connsiteY10" fmla="*/ 8221 h 6919926"/>
              <a:gd name="connsiteX11" fmla="*/ 378349 w 6997810"/>
              <a:gd name="connsiteY11" fmla="*/ 2291 h 6919926"/>
              <a:gd name="connsiteX12" fmla="*/ 149177 w 6997810"/>
              <a:gd name="connsiteY12" fmla="*/ 0 h 6919926"/>
              <a:gd name="connsiteX13" fmla="*/ 52076 w 6997810"/>
              <a:gd name="connsiteY13" fmla="*/ 22170 h 6919926"/>
              <a:gd name="connsiteX0" fmla="*/ 52076 w 6997810"/>
              <a:gd name="connsiteY0" fmla="*/ 22170 h 6937189"/>
              <a:gd name="connsiteX1" fmla="*/ 6858662 w 6997810"/>
              <a:gd name="connsiteY1" fmla="*/ 2291 h 6937189"/>
              <a:gd name="connsiteX2" fmla="*/ 6898419 w 6997810"/>
              <a:gd name="connsiteY2" fmla="*/ 5548326 h 6937189"/>
              <a:gd name="connsiteX3" fmla="*/ 5646088 w 6997810"/>
              <a:gd name="connsiteY3" fmla="*/ 5548326 h 6937189"/>
              <a:gd name="connsiteX4" fmla="*/ 6997810 w 6997810"/>
              <a:gd name="connsiteY4" fmla="*/ 6900048 h 6937189"/>
              <a:gd name="connsiteX5" fmla="*/ 4155219 w 6997810"/>
              <a:gd name="connsiteY5" fmla="*/ 6937189 h 6937189"/>
              <a:gd name="connsiteX6" fmla="*/ 3340210 w 6997810"/>
              <a:gd name="connsiteY6" fmla="*/ 5627839 h 6937189"/>
              <a:gd name="connsiteX7" fmla="*/ 2386053 w 6997810"/>
              <a:gd name="connsiteY7" fmla="*/ 5607961 h 6937189"/>
              <a:gd name="connsiteX8" fmla="*/ 2405932 w 6997810"/>
              <a:gd name="connsiteY8" fmla="*/ 6919926 h 6937189"/>
              <a:gd name="connsiteX9" fmla="*/ 0 w 6997810"/>
              <a:gd name="connsiteY9" fmla="*/ 6900048 h 6937189"/>
              <a:gd name="connsiteX10" fmla="*/ 69663 w 6997810"/>
              <a:gd name="connsiteY10" fmla="*/ 8221 h 6937189"/>
              <a:gd name="connsiteX11" fmla="*/ 378349 w 6997810"/>
              <a:gd name="connsiteY11" fmla="*/ 2291 h 6937189"/>
              <a:gd name="connsiteX12" fmla="*/ 149177 w 6997810"/>
              <a:gd name="connsiteY12" fmla="*/ 0 h 6937189"/>
              <a:gd name="connsiteX13" fmla="*/ 52076 w 6997810"/>
              <a:gd name="connsiteY13" fmla="*/ 22170 h 6937189"/>
              <a:gd name="connsiteX0" fmla="*/ 52076 w 6997810"/>
              <a:gd name="connsiteY0" fmla="*/ 22170 h 6937189"/>
              <a:gd name="connsiteX1" fmla="*/ 6858662 w 6997810"/>
              <a:gd name="connsiteY1" fmla="*/ 2291 h 6937189"/>
              <a:gd name="connsiteX2" fmla="*/ 6898419 w 6997810"/>
              <a:gd name="connsiteY2" fmla="*/ 5548326 h 6937189"/>
              <a:gd name="connsiteX3" fmla="*/ 5646088 w 6997810"/>
              <a:gd name="connsiteY3" fmla="*/ 5548326 h 6937189"/>
              <a:gd name="connsiteX4" fmla="*/ 6997810 w 6997810"/>
              <a:gd name="connsiteY4" fmla="*/ 6900048 h 6937189"/>
              <a:gd name="connsiteX5" fmla="*/ 4211604 w 6997810"/>
              <a:gd name="connsiteY5" fmla="*/ 6937189 h 6937189"/>
              <a:gd name="connsiteX6" fmla="*/ 3340210 w 6997810"/>
              <a:gd name="connsiteY6" fmla="*/ 5627839 h 6937189"/>
              <a:gd name="connsiteX7" fmla="*/ 2386053 w 6997810"/>
              <a:gd name="connsiteY7" fmla="*/ 5607961 h 6937189"/>
              <a:gd name="connsiteX8" fmla="*/ 2405932 w 6997810"/>
              <a:gd name="connsiteY8" fmla="*/ 6919926 h 6937189"/>
              <a:gd name="connsiteX9" fmla="*/ 0 w 6997810"/>
              <a:gd name="connsiteY9" fmla="*/ 6900048 h 6937189"/>
              <a:gd name="connsiteX10" fmla="*/ 69663 w 6997810"/>
              <a:gd name="connsiteY10" fmla="*/ 8221 h 6937189"/>
              <a:gd name="connsiteX11" fmla="*/ 378349 w 6997810"/>
              <a:gd name="connsiteY11" fmla="*/ 2291 h 6937189"/>
              <a:gd name="connsiteX12" fmla="*/ 149177 w 6997810"/>
              <a:gd name="connsiteY12" fmla="*/ 0 h 6937189"/>
              <a:gd name="connsiteX13" fmla="*/ 52076 w 6997810"/>
              <a:gd name="connsiteY13" fmla="*/ 22170 h 6937189"/>
              <a:gd name="connsiteX0" fmla="*/ 52076 w 6898419"/>
              <a:gd name="connsiteY0" fmla="*/ 22170 h 6937189"/>
              <a:gd name="connsiteX1" fmla="*/ 6858662 w 6898419"/>
              <a:gd name="connsiteY1" fmla="*/ 2291 h 6937189"/>
              <a:gd name="connsiteX2" fmla="*/ 6898419 w 6898419"/>
              <a:gd name="connsiteY2" fmla="*/ 5548326 h 6937189"/>
              <a:gd name="connsiteX3" fmla="*/ 5646088 w 6898419"/>
              <a:gd name="connsiteY3" fmla="*/ 5548326 h 6937189"/>
              <a:gd name="connsiteX4" fmla="*/ 6527929 w 6898419"/>
              <a:gd name="connsiteY4" fmla="*/ 6919055 h 6937189"/>
              <a:gd name="connsiteX5" fmla="*/ 4211604 w 6898419"/>
              <a:gd name="connsiteY5" fmla="*/ 6937189 h 6937189"/>
              <a:gd name="connsiteX6" fmla="*/ 3340210 w 6898419"/>
              <a:gd name="connsiteY6" fmla="*/ 5627839 h 6937189"/>
              <a:gd name="connsiteX7" fmla="*/ 2386053 w 6898419"/>
              <a:gd name="connsiteY7" fmla="*/ 5607961 h 6937189"/>
              <a:gd name="connsiteX8" fmla="*/ 2405932 w 6898419"/>
              <a:gd name="connsiteY8" fmla="*/ 6919926 h 6937189"/>
              <a:gd name="connsiteX9" fmla="*/ 0 w 6898419"/>
              <a:gd name="connsiteY9" fmla="*/ 6900048 h 6937189"/>
              <a:gd name="connsiteX10" fmla="*/ 69663 w 6898419"/>
              <a:gd name="connsiteY10" fmla="*/ 8221 h 6937189"/>
              <a:gd name="connsiteX11" fmla="*/ 378349 w 6898419"/>
              <a:gd name="connsiteY11" fmla="*/ 2291 h 6937189"/>
              <a:gd name="connsiteX12" fmla="*/ 149177 w 6898419"/>
              <a:gd name="connsiteY12" fmla="*/ 0 h 6937189"/>
              <a:gd name="connsiteX13" fmla="*/ 52076 w 6898419"/>
              <a:gd name="connsiteY13" fmla="*/ 22170 h 6937189"/>
              <a:gd name="connsiteX0" fmla="*/ 52076 w 6898419"/>
              <a:gd name="connsiteY0" fmla="*/ 22170 h 6937189"/>
              <a:gd name="connsiteX1" fmla="*/ 6858662 w 6898419"/>
              <a:gd name="connsiteY1" fmla="*/ 2291 h 6937189"/>
              <a:gd name="connsiteX2" fmla="*/ 6898419 w 6898419"/>
              <a:gd name="connsiteY2" fmla="*/ 5548326 h 6937189"/>
              <a:gd name="connsiteX3" fmla="*/ 5646088 w 6898419"/>
              <a:gd name="connsiteY3" fmla="*/ 5548326 h 6937189"/>
              <a:gd name="connsiteX4" fmla="*/ 6527929 w 6898419"/>
              <a:gd name="connsiteY4" fmla="*/ 6919055 h 6937189"/>
              <a:gd name="connsiteX5" fmla="*/ 4211604 w 6898419"/>
              <a:gd name="connsiteY5" fmla="*/ 6937189 h 6937189"/>
              <a:gd name="connsiteX6" fmla="*/ 3340210 w 6898419"/>
              <a:gd name="connsiteY6" fmla="*/ 5627839 h 6937189"/>
              <a:gd name="connsiteX7" fmla="*/ 2386053 w 6898419"/>
              <a:gd name="connsiteY7" fmla="*/ 5607961 h 6937189"/>
              <a:gd name="connsiteX8" fmla="*/ 2405932 w 6898419"/>
              <a:gd name="connsiteY8" fmla="*/ 6919926 h 6937189"/>
              <a:gd name="connsiteX9" fmla="*/ 0 w 6898419"/>
              <a:gd name="connsiteY9" fmla="*/ 6900048 h 6937189"/>
              <a:gd name="connsiteX10" fmla="*/ 69663 w 6898419"/>
              <a:gd name="connsiteY10" fmla="*/ 8221 h 6937189"/>
              <a:gd name="connsiteX11" fmla="*/ 378349 w 6898419"/>
              <a:gd name="connsiteY11" fmla="*/ 40303 h 6937189"/>
              <a:gd name="connsiteX12" fmla="*/ 149177 w 6898419"/>
              <a:gd name="connsiteY12" fmla="*/ 0 h 6937189"/>
              <a:gd name="connsiteX13" fmla="*/ 52076 w 6898419"/>
              <a:gd name="connsiteY13" fmla="*/ 22170 h 6937189"/>
              <a:gd name="connsiteX0" fmla="*/ 52076 w 6898419"/>
              <a:gd name="connsiteY0" fmla="*/ 22170 h 6937189"/>
              <a:gd name="connsiteX1" fmla="*/ 6839867 w 6898419"/>
              <a:gd name="connsiteY1" fmla="*/ 40303 h 6937189"/>
              <a:gd name="connsiteX2" fmla="*/ 6898419 w 6898419"/>
              <a:gd name="connsiteY2" fmla="*/ 5548326 h 6937189"/>
              <a:gd name="connsiteX3" fmla="*/ 5646088 w 6898419"/>
              <a:gd name="connsiteY3" fmla="*/ 5548326 h 6937189"/>
              <a:gd name="connsiteX4" fmla="*/ 6527929 w 6898419"/>
              <a:gd name="connsiteY4" fmla="*/ 6919055 h 6937189"/>
              <a:gd name="connsiteX5" fmla="*/ 4211604 w 6898419"/>
              <a:gd name="connsiteY5" fmla="*/ 6937189 h 6937189"/>
              <a:gd name="connsiteX6" fmla="*/ 3340210 w 6898419"/>
              <a:gd name="connsiteY6" fmla="*/ 5627839 h 6937189"/>
              <a:gd name="connsiteX7" fmla="*/ 2386053 w 6898419"/>
              <a:gd name="connsiteY7" fmla="*/ 5607961 h 6937189"/>
              <a:gd name="connsiteX8" fmla="*/ 2405932 w 6898419"/>
              <a:gd name="connsiteY8" fmla="*/ 6919926 h 6937189"/>
              <a:gd name="connsiteX9" fmla="*/ 0 w 6898419"/>
              <a:gd name="connsiteY9" fmla="*/ 6900048 h 6937189"/>
              <a:gd name="connsiteX10" fmla="*/ 69663 w 6898419"/>
              <a:gd name="connsiteY10" fmla="*/ 8221 h 6937189"/>
              <a:gd name="connsiteX11" fmla="*/ 378349 w 6898419"/>
              <a:gd name="connsiteY11" fmla="*/ 40303 h 6937189"/>
              <a:gd name="connsiteX12" fmla="*/ 149177 w 6898419"/>
              <a:gd name="connsiteY12" fmla="*/ 0 h 6937189"/>
              <a:gd name="connsiteX13" fmla="*/ 52076 w 6898419"/>
              <a:gd name="connsiteY13" fmla="*/ 22170 h 6937189"/>
              <a:gd name="connsiteX0" fmla="*/ 52076 w 6898419"/>
              <a:gd name="connsiteY0" fmla="*/ 22170 h 6937189"/>
              <a:gd name="connsiteX1" fmla="*/ 6821072 w 6898419"/>
              <a:gd name="connsiteY1" fmla="*/ 78316 h 6937189"/>
              <a:gd name="connsiteX2" fmla="*/ 6898419 w 6898419"/>
              <a:gd name="connsiteY2" fmla="*/ 5548326 h 6937189"/>
              <a:gd name="connsiteX3" fmla="*/ 5646088 w 6898419"/>
              <a:gd name="connsiteY3" fmla="*/ 5548326 h 6937189"/>
              <a:gd name="connsiteX4" fmla="*/ 6527929 w 6898419"/>
              <a:gd name="connsiteY4" fmla="*/ 6919055 h 6937189"/>
              <a:gd name="connsiteX5" fmla="*/ 4211604 w 6898419"/>
              <a:gd name="connsiteY5" fmla="*/ 6937189 h 6937189"/>
              <a:gd name="connsiteX6" fmla="*/ 3340210 w 6898419"/>
              <a:gd name="connsiteY6" fmla="*/ 5627839 h 6937189"/>
              <a:gd name="connsiteX7" fmla="*/ 2386053 w 6898419"/>
              <a:gd name="connsiteY7" fmla="*/ 5607961 h 6937189"/>
              <a:gd name="connsiteX8" fmla="*/ 2405932 w 6898419"/>
              <a:gd name="connsiteY8" fmla="*/ 6919926 h 6937189"/>
              <a:gd name="connsiteX9" fmla="*/ 0 w 6898419"/>
              <a:gd name="connsiteY9" fmla="*/ 6900048 h 6937189"/>
              <a:gd name="connsiteX10" fmla="*/ 69663 w 6898419"/>
              <a:gd name="connsiteY10" fmla="*/ 8221 h 6937189"/>
              <a:gd name="connsiteX11" fmla="*/ 378349 w 6898419"/>
              <a:gd name="connsiteY11" fmla="*/ 40303 h 6937189"/>
              <a:gd name="connsiteX12" fmla="*/ 149177 w 6898419"/>
              <a:gd name="connsiteY12" fmla="*/ 0 h 6937189"/>
              <a:gd name="connsiteX13" fmla="*/ 52076 w 6898419"/>
              <a:gd name="connsiteY13" fmla="*/ 22170 h 6937189"/>
              <a:gd name="connsiteX0" fmla="*/ 52076 w 6898419"/>
              <a:gd name="connsiteY0" fmla="*/ 22170 h 6937189"/>
              <a:gd name="connsiteX1" fmla="*/ 6821072 w 6898419"/>
              <a:gd name="connsiteY1" fmla="*/ 78316 h 6937189"/>
              <a:gd name="connsiteX2" fmla="*/ 6898419 w 6898419"/>
              <a:gd name="connsiteY2" fmla="*/ 5548326 h 6937189"/>
              <a:gd name="connsiteX3" fmla="*/ 5646088 w 6898419"/>
              <a:gd name="connsiteY3" fmla="*/ 5548326 h 6937189"/>
              <a:gd name="connsiteX4" fmla="*/ 6527929 w 6898419"/>
              <a:gd name="connsiteY4" fmla="*/ 6919055 h 6937189"/>
              <a:gd name="connsiteX5" fmla="*/ 4211604 w 6898419"/>
              <a:gd name="connsiteY5" fmla="*/ 6937189 h 6937189"/>
              <a:gd name="connsiteX6" fmla="*/ 3340210 w 6898419"/>
              <a:gd name="connsiteY6" fmla="*/ 5627839 h 6937189"/>
              <a:gd name="connsiteX7" fmla="*/ 2386053 w 6898419"/>
              <a:gd name="connsiteY7" fmla="*/ 5607961 h 6937189"/>
              <a:gd name="connsiteX8" fmla="*/ 2405932 w 6898419"/>
              <a:gd name="connsiteY8" fmla="*/ 6919926 h 6937189"/>
              <a:gd name="connsiteX9" fmla="*/ 0 w 6898419"/>
              <a:gd name="connsiteY9" fmla="*/ 6900048 h 6937189"/>
              <a:gd name="connsiteX10" fmla="*/ 69663 w 6898419"/>
              <a:gd name="connsiteY10" fmla="*/ 8221 h 6937189"/>
              <a:gd name="connsiteX11" fmla="*/ 378349 w 6898419"/>
              <a:gd name="connsiteY11" fmla="*/ 40303 h 6937189"/>
              <a:gd name="connsiteX12" fmla="*/ 149177 w 6898419"/>
              <a:gd name="connsiteY12" fmla="*/ 0 h 6937189"/>
              <a:gd name="connsiteX13" fmla="*/ 52076 w 6898419"/>
              <a:gd name="connsiteY13" fmla="*/ 22170 h 6937189"/>
              <a:gd name="connsiteX0" fmla="*/ 52076 w 6898419"/>
              <a:gd name="connsiteY0" fmla="*/ 22170 h 6937189"/>
              <a:gd name="connsiteX1" fmla="*/ 2070470 w 6898419"/>
              <a:gd name="connsiteY1" fmla="*/ 39675 h 6937189"/>
              <a:gd name="connsiteX2" fmla="*/ 6821072 w 6898419"/>
              <a:gd name="connsiteY2" fmla="*/ 78316 h 6937189"/>
              <a:gd name="connsiteX3" fmla="*/ 6898419 w 6898419"/>
              <a:gd name="connsiteY3" fmla="*/ 5548326 h 6937189"/>
              <a:gd name="connsiteX4" fmla="*/ 5646088 w 6898419"/>
              <a:gd name="connsiteY4" fmla="*/ 5548326 h 6937189"/>
              <a:gd name="connsiteX5" fmla="*/ 6527929 w 6898419"/>
              <a:gd name="connsiteY5" fmla="*/ 6919055 h 6937189"/>
              <a:gd name="connsiteX6" fmla="*/ 4211604 w 6898419"/>
              <a:gd name="connsiteY6" fmla="*/ 6937189 h 6937189"/>
              <a:gd name="connsiteX7" fmla="*/ 3340210 w 6898419"/>
              <a:gd name="connsiteY7" fmla="*/ 5627839 h 6937189"/>
              <a:gd name="connsiteX8" fmla="*/ 2386053 w 6898419"/>
              <a:gd name="connsiteY8" fmla="*/ 5607961 h 6937189"/>
              <a:gd name="connsiteX9" fmla="*/ 2405932 w 6898419"/>
              <a:gd name="connsiteY9" fmla="*/ 6919926 h 6937189"/>
              <a:gd name="connsiteX10" fmla="*/ 0 w 6898419"/>
              <a:gd name="connsiteY10" fmla="*/ 6900048 h 6937189"/>
              <a:gd name="connsiteX11" fmla="*/ 69663 w 6898419"/>
              <a:gd name="connsiteY11" fmla="*/ 8221 h 6937189"/>
              <a:gd name="connsiteX12" fmla="*/ 378349 w 6898419"/>
              <a:gd name="connsiteY12" fmla="*/ 40303 h 6937189"/>
              <a:gd name="connsiteX13" fmla="*/ 149177 w 6898419"/>
              <a:gd name="connsiteY13" fmla="*/ 0 h 6937189"/>
              <a:gd name="connsiteX14" fmla="*/ 52076 w 6898419"/>
              <a:gd name="connsiteY14" fmla="*/ 22170 h 6937189"/>
              <a:gd name="connsiteX0" fmla="*/ 52076 w 6898419"/>
              <a:gd name="connsiteY0" fmla="*/ 13949 h 6928968"/>
              <a:gd name="connsiteX1" fmla="*/ 2070470 w 6898419"/>
              <a:gd name="connsiteY1" fmla="*/ 31454 h 6928968"/>
              <a:gd name="connsiteX2" fmla="*/ 6821072 w 6898419"/>
              <a:gd name="connsiteY2" fmla="*/ 70095 h 6928968"/>
              <a:gd name="connsiteX3" fmla="*/ 6898419 w 6898419"/>
              <a:gd name="connsiteY3" fmla="*/ 5540105 h 6928968"/>
              <a:gd name="connsiteX4" fmla="*/ 5646088 w 6898419"/>
              <a:gd name="connsiteY4" fmla="*/ 5540105 h 6928968"/>
              <a:gd name="connsiteX5" fmla="*/ 6527929 w 6898419"/>
              <a:gd name="connsiteY5" fmla="*/ 6910834 h 6928968"/>
              <a:gd name="connsiteX6" fmla="*/ 4211604 w 6898419"/>
              <a:gd name="connsiteY6" fmla="*/ 6928968 h 6928968"/>
              <a:gd name="connsiteX7" fmla="*/ 3340210 w 6898419"/>
              <a:gd name="connsiteY7" fmla="*/ 5619618 h 6928968"/>
              <a:gd name="connsiteX8" fmla="*/ 2386053 w 6898419"/>
              <a:gd name="connsiteY8" fmla="*/ 5599740 h 6928968"/>
              <a:gd name="connsiteX9" fmla="*/ 2405932 w 6898419"/>
              <a:gd name="connsiteY9" fmla="*/ 6911705 h 6928968"/>
              <a:gd name="connsiteX10" fmla="*/ 0 w 6898419"/>
              <a:gd name="connsiteY10" fmla="*/ 6891827 h 6928968"/>
              <a:gd name="connsiteX11" fmla="*/ 69663 w 6898419"/>
              <a:gd name="connsiteY11" fmla="*/ 0 h 6928968"/>
              <a:gd name="connsiteX12" fmla="*/ 378349 w 6898419"/>
              <a:gd name="connsiteY12" fmla="*/ 32082 h 6928968"/>
              <a:gd name="connsiteX13" fmla="*/ 167972 w 6898419"/>
              <a:gd name="connsiteY13" fmla="*/ 29791 h 6928968"/>
              <a:gd name="connsiteX14" fmla="*/ 52076 w 6898419"/>
              <a:gd name="connsiteY14" fmla="*/ 13949 h 6928968"/>
              <a:gd name="connsiteX0" fmla="*/ 52076 w 6898419"/>
              <a:gd name="connsiteY0" fmla="*/ 13949 h 6928968"/>
              <a:gd name="connsiteX1" fmla="*/ 2032880 w 6898419"/>
              <a:gd name="connsiteY1" fmla="*/ 69466 h 6928968"/>
              <a:gd name="connsiteX2" fmla="*/ 6821072 w 6898419"/>
              <a:gd name="connsiteY2" fmla="*/ 70095 h 6928968"/>
              <a:gd name="connsiteX3" fmla="*/ 6898419 w 6898419"/>
              <a:gd name="connsiteY3" fmla="*/ 5540105 h 6928968"/>
              <a:gd name="connsiteX4" fmla="*/ 5646088 w 6898419"/>
              <a:gd name="connsiteY4" fmla="*/ 5540105 h 6928968"/>
              <a:gd name="connsiteX5" fmla="*/ 6527929 w 6898419"/>
              <a:gd name="connsiteY5" fmla="*/ 6910834 h 6928968"/>
              <a:gd name="connsiteX6" fmla="*/ 4211604 w 6898419"/>
              <a:gd name="connsiteY6" fmla="*/ 6928968 h 6928968"/>
              <a:gd name="connsiteX7" fmla="*/ 3340210 w 6898419"/>
              <a:gd name="connsiteY7" fmla="*/ 5619618 h 6928968"/>
              <a:gd name="connsiteX8" fmla="*/ 2386053 w 6898419"/>
              <a:gd name="connsiteY8" fmla="*/ 5599740 h 6928968"/>
              <a:gd name="connsiteX9" fmla="*/ 2405932 w 6898419"/>
              <a:gd name="connsiteY9" fmla="*/ 6911705 h 6928968"/>
              <a:gd name="connsiteX10" fmla="*/ 0 w 6898419"/>
              <a:gd name="connsiteY10" fmla="*/ 6891827 h 6928968"/>
              <a:gd name="connsiteX11" fmla="*/ 69663 w 6898419"/>
              <a:gd name="connsiteY11" fmla="*/ 0 h 6928968"/>
              <a:gd name="connsiteX12" fmla="*/ 378349 w 6898419"/>
              <a:gd name="connsiteY12" fmla="*/ 32082 h 6928968"/>
              <a:gd name="connsiteX13" fmla="*/ 167972 w 6898419"/>
              <a:gd name="connsiteY13" fmla="*/ 29791 h 6928968"/>
              <a:gd name="connsiteX14" fmla="*/ 52076 w 6898419"/>
              <a:gd name="connsiteY14" fmla="*/ 13949 h 6928968"/>
              <a:gd name="connsiteX0" fmla="*/ 52076 w 6898419"/>
              <a:gd name="connsiteY0" fmla="*/ 13949 h 6928968"/>
              <a:gd name="connsiteX1" fmla="*/ 2032880 w 6898419"/>
              <a:gd name="connsiteY1" fmla="*/ 69466 h 6928968"/>
              <a:gd name="connsiteX2" fmla="*/ 6821072 w 6898419"/>
              <a:gd name="connsiteY2" fmla="*/ 70095 h 6928968"/>
              <a:gd name="connsiteX3" fmla="*/ 6898419 w 6898419"/>
              <a:gd name="connsiteY3" fmla="*/ 5540105 h 6928968"/>
              <a:gd name="connsiteX4" fmla="*/ 5646088 w 6898419"/>
              <a:gd name="connsiteY4" fmla="*/ 5540105 h 6928968"/>
              <a:gd name="connsiteX5" fmla="*/ 6527929 w 6898419"/>
              <a:gd name="connsiteY5" fmla="*/ 6910834 h 6928968"/>
              <a:gd name="connsiteX6" fmla="*/ 4211604 w 6898419"/>
              <a:gd name="connsiteY6" fmla="*/ 6928968 h 6928968"/>
              <a:gd name="connsiteX7" fmla="*/ 3340210 w 6898419"/>
              <a:gd name="connsiteY7" fmla="*/ 5619618 h 6928968"/>
              <a:gd name="connsiteX8" fmla="*/ 2386053 w 6898419"/>
              <a:gd name="connsiteY8" fmla="*/ 5599740 h 6928968"/>
              <a:gd name="connsiteX9" fmla="*/ 2405932 w 6898419"/>
              <a:gd name="connsiteY9" fmla="*/ 6911705 h 6928968"/>
              <a:gd name="connsiteX10" fmla="*/ 0 w 6898419"/>
              <a:gd name="connsiteY10" fmla="*/ 6891827 h 6928968"/>
              <a:gd name="connsiteX11" fmla="*/ 69663 w 6898419"/>
              <a:gd name="connsiteY11" fmla="*/ 0 h 6928968"/>
              <a:gd name="connsiteX12" fmla="*/ 227987 w 6898419"/>
              <a:gd name="connsiteY12" fmla="*/ 108107 h 6928968"/>
              <a:gd name="connsiteX13" fmla="*/ 167972 w 6898419"/>
              <a:gd name="connsiteY13" fmla="*/ 29791 h 6928968"/>
              <a:gd name="connsiteX14" fmla="*/ 52076 w 6898419"/>
              <a:gd name="connsiteY14" fmla="*/ 13949 h 6928968"/>
              <a:gd name="connsiteX0" fmla="*/ 0 w 6846343"/>
              <a:gd name="connsiteY0" fmla="*/ 13949 h 6928968"/>
              <a:gd name="connsiteX1" fmla="*/ 1980804 w 6846343"/>
              <a:gd name="connsiteY1" fmla="*/ 69466 h 6928968"/>
              <a:gd name="connsiteX2" fmla="*/ 6768996 w 6846343"/>
              <a:gd name="connsiteY2" fmla="*/ 70095 h 6928968"/>
              <a:gd name="connsiteX3" fmla="*/ 6846343 w 6846343"/>
              <a:gd name="connsiteY3" fmla="*/ 5540105 h 6928968"/>
              <a:gd name="connsiteX4" fmla="*/ 5594012 w 6846343"/>
              <a:gd name="connsiteY4" fmla="*/ 5540105 h 6928968"/>
              <a:gd name="connsiteX5" fmla="*/ 6475853 w 6846343"/>
              <a:gd name="connsiteY5" fmla="*/ 6910834 h 6928968"/>
              <a:gd name="connsiteX6" fmla="*/ 4159528 w 6846343"/>
              <a:gd name="connsiteY6" fmla="*/ 6928968 h 6928968"/>
              <a:gd name="connsiteX7" fmla="*/ 3288134 w 6846343"/>
              <a:gd name="connsiteY7" fmla="*/ 5619618 h 6928968"/>
              <a:gd name="connsiteX8" fmla="*/ 2333977 w 6846343"/>
              <a:gd name="connsiteY8" fmla="*/ 5599740 h 6928968"/>
              <a:gd name="connsiteX9" fmla="*/ 2353856 w 6846343"/>
              <a:gd name="connsiteY9" fmla="*/ 6911705 h 6928968"/>
              <a:gd name="connsiteX10" fmla="*/ 4310 w 6846343"/>
              <a:gd name="connsiteY10" fmla="*/ 6891828 h 6928968"/>
              <a:gd name="connsiteX11" fmla="*/ 17587 w 6846343"/>
              <a:gd name="connsiteY11" fmla="*/ 0 h 6928968"/>
              <a:gd name="connsiteX12" fmla="*/ 175911 w 6846343"/>
              <a:gd name="connsiteY12" fmla="*/ 108107 h 6928968"/>
              <a:gd name="connsiteX13" fmla="*/ 115896 w 6846343"/>
              <a:gd name="connsiteY13" fmla="*/ 29791 h 6928968"/>
              <a:gd name="connsiteX14" fmla="*/ 0 w 6846343"/>
              <a:gd name="connsiteY14" fmla="*/ 13949 h 6928968"/>
              <a:gd name="connsiteX0" fmla="*/ 0 w 6846343"/>
              <a:gd name="connsiteY0" fmla="*/ 13949 h 6929840"/>
              <a:gd name="connsiteX1" fmla="*/ 1980804 w 6846343"/>
              <a:gd name="connsiteY1" fmla="*/ 69466 h 6929840"/>
              <a:gd name="connsiteX2" fmla="*/ 6768996 w 6846343"/>
              <a:gd name="connsiteY2" fmla="*/ 70095 h 6929840"/>
              <a:gd name="connsiteX3" fmla="*/ 6846343 w 6846343"/>
              <a:gd name="connsiteY3" fmla="*/ 5540105 h 6929840"/>
              <a:gd name="connsiteX4" fmla="*/ 5594012 w 6846343"/>
              <a:gd name="connsiteY4" fmla="*/ 5540105 h 6929840"/>
              <a:gd name="connsiteX5" fmla="*/ 6569829 w 6846343"/>
              <a:gd name="connsiteY5" fmla="*/ 6929840 h 6929840"/>
              <a:gd name="connsiteX6" fmla="*/ 4159528 w 6846343"/>
              <a:gd name="connsiteY6" fmla="*/ 6928968 h 6929840"/>
              <a:gd name="connsiteX7" fmla="*/ 3288134 w 6846343"/>
              <a:gd name="connsiteY7" fmla="*/ 5619618 h 6929840"/>
              <a:gd name="connsiteX8" fmla="*/ 2333977 w 6846343"/>
              <a:gd name="connsiteY8" fmla="*/ 5599740 h 6929840"/>
              <a:gd name="connsiteX9" fmla="*/ 2353856 w 6846343"/>
              <a:gd name="connsiteY9" fmla="*/ 6911705 h 6929840"/>
              <a:gd name="connsiteX10" fmla="*/ 4310 w 6846343"/>
              <a:gd name="connsiteY10" fmla="*/ 6891828 h 6929840"/>
              <a:gd name="connsiteX11" fmla="*/ 17587 w 6846343"/>
              <a:gd name="connsiteY11" fmla="*/ 0 h 6929840"/>
              <a:gd name="connsiteX12" fmla="*/ 175911 w 6846343"/>
              <a:gd name="connsiteY12" fmla="*/ 108107 h 6929840"/>
              <a:gd name="connsiteX13" fmla="*/ 115896 w 6846343"/>
              <a:gd name="connsiteY13" fmla="*/ 29791 h 6929840"/>
              <a:gd name="connsiteX14" fmla="*/ 0 w 6846343"/>
              <a:gd name="connsiteY14" fmla="*/ 13949 h 6929840"/>
              <a:gd name="connsiteX0" fmla="*/ 0 w 6846343"/>
              <a:gd name="connsiteY0" fmla="*/ 13949 h 6929840"/>
              <a:gd name="connsiteX1" fmla="*/ 1980804 w 6846343"/>
              <a:gd name="connsiteY1" fmla="*/ 69466 h 6929840"/>
              <a:gd name="connsiteX2" fmla="*/ 6768996 w 6846343"/>
              <a:gd name="connsiteY2" fmla="*/ 70095 h 6929840"/>
              <a:gd name="connsiteX3" fmla="*/ 6846343 w 6846343"/>
              <a:gd name="connsiteY3" fmla="*/ 5540105 h 6929840"/>
              <a:gd name="connsiteX4" fmla="*/ 5594012 w 6846343"/>
              <a:gd name="connsiteY4" fmla="*/ 5540105 h 6929840"/>
              <a:gd name="connsiteX5" fmla="*/ 6569829 w 6846343"/>
              <a:gd name="connsiteY5" fmla="*/ 6929840 h 6929840"/>
              <a:gd name="connsiteX6" fmla="*/ 4159528 w 6846343"/>
              <a:gd name="connsiteY6" fmla="*/ 6928968 h 6929840"/>
              <a:gd name="connsiteX7" fmla="*/ 3288134 w 6846343"/>
              <a:gd name="connsiteY7" fmla="*/ 5619618 h 6929840"/>
              <a:gd name="connsiteX8" fmla="*/ 2333977 w 6846343"/>
              <a:gd name="connsiteY8" fmla="*/ 5599740 h 6929840"/>
              <a:gd name="connsiteX9" fmla="*/ 2353856 w 6846343"/>
              <a:gd name="connsiteY9" fmla="*/ 6911705 h 6929840"/>
              <a:gd name="connsiteX10" fmla="*/ 41900 w 6846343"/>
              <a:gd name="connsiteY10" fmla="*/ 6891829 h 6929840"/>
              <a:gd name="connsiteX11" fmla="*/ 17587 w 6846343"/>
              <a:gd name="connsiteY11" fmla="*/ 0 h 6929840"/>
              <a:gd name="connsiteX12" fmla="*/ 175911 w 6846343"/>
              <a:gd name="connsiteY12" fmla="*/ 108107 h 6929840"/>
              <a:gd name="connsiteX13" fmla="*/ 115896 w 6846343"/>
              <a:gd name="connsiteY13" fmla="*/ 29791 h 6929840"/>
              <a:gd name="connsiteX14" fmla="*/ 0 w 6846343"/>
              <a:gd name="connsiteY14" fmla="*/ 13949 h 69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46343" h="6929840" extrusionOk="0">
                <a:moveTo>
                  <a:pt x="0" y="13949"/>
                </a:moveTo>
                <a:lnTo>
                  <a:pt x="1980804" y="69466"/>
                </a:lnTo>
                <a:lnTo>
                  <a:pt x="6768996" y="70095"/>
                </a:lnTo>
                <a:lnTo>
                  <a:pt x="6846343" y="5540105"/>
                </a:lnTo>
                <a:lnTo>
                  <a:pt x="5594012" y="5540105"/>
                </a:lnTo>
                <a:lnTo>
                  <a:pt x="6569829" y="6929840"/>
                </a:lnTo>
                <a:lnTo>
                  <a:pt x="4159528" y="6928968"/>
                </a:lnTo>
                <a:lnTo>
                  <a:pt x="3288134" y="5619618"/>
                </a:lnTo>
                <a:lnTo>
                  <a:pt x="2333977" y="5599740"/>
                </a:lnTo>
                <a:lnTo>
                  <a:pt x="2353856" y="6911705"/>
                </a:lnTo>
                <a:lnTo>
                  <a:pt x="41900" y="6891829"/>
                </a:lnTo>
                <a:cubicBezTo>
                  <a:pt x="46326" y="4594553"/>
                  <a:pt x="13161" y="2297276"/>
                  <a:pt x="17587" y="0"/>
                </a:cubicBezTo>
                <a:lnTo>
                  <a:pt x="175911" y="108107"/>
                </a:lnTo>
                <a:lnTo>
                  <a:pt x="115896" y="29791"/>
                </a:lnTo>
                <a:lnTo>
                  <a:pt x="0" y="1394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glow rad="203200">
              <a:schemeClr val="bg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2686049" y="1574799"/>
            <a:ext cx="6819900" cy="1654796"/>
          </a:xfrm>
          <a:prstGeom prst="rect">
            <a:avLst/>
          </a:prstGeom>
          <a:noFill/>
        </p:spPr>
        <p:txBody>
          <a:bodyPr vert="horz" lIns="360000" tIns="72000" rIns="360000" bIns="7200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sz="4800"/>
          </a:p>
          <a:p>
            <a:pPr>
              <a:defRPr/>
            </a:pPr>
            <a:r>
              <a:rPr lang="ru-RU" sz="48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ЭКСКУРСИЯ</a:t>
            </a:r>
            <a:endParaRPr/>
          </a:p>
          <a:p>
            <a:pPr>
              <a:defRPr/>
            </a:pPr>
            <a:r>
              <a:rPr lang="ru-RU" sz="48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НА</a:t>
            </a:r>
            <a:endParaRPr/>
          </a:p>
          <a:p>
            <a:pPr>
              <a:defRPr/>
            </a:pPr>
            <a:r>
              <a:rPr lang="ru-RU" sz="48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ПРОИЗВОДСТВО</a:t>
            </a:r>
            <a:endParaRPr sz="4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b="28569"/>
          <a:stretch/>
        </p:blipFill>
        <p:spPr bwMode="auto">
          <a:xfrm>
            <a:off x="3044194" y="3605224"/>
            <a:ext cx="6094308" cy="1050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/>
            </a:r>
            <a:br>
              <a:rPr lang="ru-RU" b="1">
                <a:solidFill>
                  <a:srgbClr val="0D2D5C"/>
                </a:solidFill>
                <a:latin typeface="Verdana"/>
                <a:ea typeface="Verdana"/>
                <a:cs typeface="Arial"/>
              </a:rPr>
            </a:br>
            <a:r>
              <a:rPr lang="ru-RU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/>
            </a:r>
            <a:br>
              <a:rPr lang="ru-RU" b="1">
                <a:solidFill>
                  <a:srgbClr val="0D2D5C"/>
                </a:solidFill>
                <a:latin typeface="Verdana"/>
                <a:ea typeface="Verdana"/>
                <a:cs typeface="Arial"/>
              </a:rPr>
            </a:br>
            <a:r>
              <a:rPr lang="ru-RU" sz="36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ЭКСКУРСИЯ НА ПРОИЗВОДСТВО</a:t>
            </a:r>
            <a:r>
              <a:rPr lang="ru-RU"/>
              <a:t/>
            </a:r>
            <a:br>
              <a:rPr lang="ru-RU"/>
            </a:br>
            <a:r>
              <a:rPr lang="ru-RU" sz="1900">
                <a:solidFill>
                  <a:srgbClr val="0D2D5C"/>
                </a:solidFill>
                <a:latin typeface="Calibri"/>
                <a:ea typeface="Arial"/>
                <a:cs typeface="Arial"/>
              </a:rPr>
              <a:t>полный цикл обработки листового металла от чертежа до покраски и сборки готовых изделий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198" y="1566187"/>
            <a:ext cx="10515600" cy="461077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70000" lnSpcReduction="6000"/>
          </a:bodyPr>
          <a:lstStyle/>
          <a:p>
            <a:pPr marL="0" indent="0">
              <a:buNone/>
              <a:defRPr/>
            </a:pPr>
            <a:r>
              <a:rPr lang="ru-RU" sz="2400">
                <a:solidFill>
                  <a:srgbClr val="0D2D5C"/>
                </a:solidFill>
              </a:rPr>
              <a:t>Имея за плечами более 17 лет опыта работы, мы уверены в качестве нашего продукта и предоставляемых нами услуг. «Экскурсия на производство» </a:t>
            </a:r>
            <a:r>
              <a:rPr lang="ru-RU" sz="2400" b="1">
                <a:solidFill>
                  <a:srgbClr val="0D2D5C"/>
                </a:solidFill>
              </a:rPr>
              <a:t>поможет сократить дистанцию между нами</a:t>
            </a:r>
            <a:r>
              <a:rPr lang="ru-RU" sz="2400">
                <a:solidFill>
                  <a:srgbClr val="0D2D5C"/>
                </a:solidFill>
              </a:rPr>
              <a:t> – одним из лидеров отрасли производства промышленной мебели Урала и компаниями, заинтересованными в приобретении </a:t>
            </a:r>
            <a:r>
              <a:rPr lang="ru-RU" sz="2400" b="1">
                <a:solidFill>
                  <a:srgbClr val="0D2D5C"/>
                </a:solidFill>
              </a:rPr>
              <a:t>качественной промышленной мебели напрямую от производителя.</a:t>
            </a:r>
            <a:endParaRPr sz="2400" b="1">
              <a:solidFill>
                <a:srgbClr val="0D2D5C"/>
              </a:solidFill>
            </a:endParaRPr>
          </a:p>
          <a:p>
            <a:pPr marL="0" indent="0">
              <a:buNone/>
              <a:defRPr/>
            </a:pPr>
            <a:endParaRPr lang="ru-RU" sz="1100">
              <a:solidFill>
                <a:srgbClr val="0D2D5C"/>
              </a:solidFill>
            </a:endParaRPr>
          </a:p>
          <a:p>
            <a:pPr marL="0" indent="0">
              <a:buNone/>
              <a:defRPr/>
            </a:pPr>
            <a:r>
              <a:rPr lang="ru-RU" sz="2400">
                <a:solidFill>
                  <a:srgbClr val="0D2D5C"/>
                </a:solidFill>
              </a:rPr>
              <a:t>Мы предлагаем нашим потенциальным партнерам </a:t>
            </a:r>
            <a:r>
              <a:rPr lang="ru-RU" sz="2400" b="1">
                <a:solidFill>
                  <a:srgbClr val="0D2D5C"/>
                </a:solidFill>
              </a:rPr>
              <a:t>эксклюзивную возможность персонального знакомства </a:t>
            </a:r>
            <a:r>
              <a:rPr lang="ru-RU" sz="2400">
                <a:solidFill>
                  <a:srgbClr val="0D2D5C"/>
                </a:solidFill>
              </a:rPr>
              <a:t>с нашим продуктом, с нашими специалистами и производственными процессами еще </a:t>
            </a:r>
            <a:r>
              <a:rPr lang="ru-RU" sz="2400" b="1">
                <a:solidFill>
                  <a:srgbClr val="0D2D5C"/>
                </a:solidFill>
              </a:rPr>
              <a:t>до принятия решения </a:t>
            </a:r>
            <a:r>
              <a:rPr lang="ru-RU" sz="2400">
                <a:solidFill>
                  <a:srgbClr val="0D2D5C"/>
                </a:solidFill>
              </a:rPr>
              <a:t>о сотрудничестве.</a:t>
            </a:r>
            <a:endParaRPr sz="8000"/>
          </a:p>
          <a:p>
            <a:pPr marL="0" indent="0">
              <a:buNone/>
              <a:defRPr/>
            </a:pPr>
            <a:endParaRPr lang="ru-RU" sz="2400">
              <a:solidFill>
                <a:srgbClr val="0D2D5C"/>
              </a:solidFill>
            </a:endParaRPr>
          </a:p>
          <a:p>
            <a:pPr marL="0" indent="0">
              <a:buNone/>
              <a:defRPr/>
            </a:pPr>
            <a:r>
              <a:rPr lang="ru-RU" sz="2400">
                <a:solidFill>
                  <a:srgbClr val="0D2D5C"/>
                </a:solidFill>
              </a:rPr>
              <a:t>Вы получите возможность</a:t>
            </a:r>
            <a:r>
              <a:rPr lang="en-US" sz="2400">
                <a:solidFill>
                  <a:srgbClr val="0D2D5C"/>
                </a:solidFill>
              </a:rPr>
              <a:t>:</a:t>
            </a:r>
            <a:endParaRPr/>
          </a:p>
          <a:p>
            <a:pPr marL="0" indent="0">
              <a:buNone/>
              <a:defRPr/>
            </a:pPr>
            <a:endParaRPr lang="ru-RU" sz="2400">
              <a:solidFill>
                <a:srgbClr val="0D2D5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45115" y="6172200"/>
            <a:ext cx="1794341" cy="598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47318" y="4472216"/>
            <a:ext cx="936104" cy="901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80719" y="4472216"/>
            <a:ext cx="936104" cy="90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8526" y="4472216"/>
            <a:ext cx="936104" cy="901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624393" y="4472216"/>
            <a:ext cx="936104" cy="90100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11423" y="5427573"/>
          <a:ext cx="10225135" cy="792480"/>
        </p:xfrm>
        <a:graphic>
          <a:graphicData uri="http://schemas.openxmlformats.org/drawingml/2006/table">
            <a:tbl>
              <a:tblPr firstRow="1" bandRow="1">
                <a:tableStyleId>{405CBA64-60EB-9472-04F6-9BEF1B8A6524}</a:tableStyleId>
              </a:tblPr>
              <a:tblGrid>
                <a:gridCol w="2045027"/>
                <a:gridCol w="2045027"/>
                <a:gridCol w="2045027"/>
                <a:gridCol w="2045027"/>
                <a:gridCol w="2045027"/>
              </a:tblGrid>
              <a:tr h="5937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D2D5C"/>
                          </a:solidFill>
                          <a:latin typeface="Calibri"/>
                          <a:ea typeface="Arial"/>
                          <a:cs typeface="Arial"/>
                        </a:rPr>
                        <a:t>Убедиться в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D2D5C"/>
                          </a:solidFill>
                          <a:latin typeface="Calibri"/>
                          <a:ea typeface="Arial"/>
                          <a:cs typeface="Arial"/>
                        </a:rPr>
                        <a:t>надежности компании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0D2D5C"/>
                          </a:solidFill>
                          <a:latin typeface="Calibri"/>
                          <a:ea typeface="Arial"/>
                          <a:cs typeface="Arial"/>
                        </a:rPr>
                        <a:t>Убедиться в качестве продукта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0D2D5C"/>
                          </a:solidFill>
                          <a:latin typeface="Calibri"/>
                          <a:ea typeface="Arial"/>
                          <a:cs typeface="Arial"/>
                        </a:rPr>
                        <a:t>Согласовать опции и 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0D2D5C"/>
                          </a:solidFill>
                          <a:latin typeface="Calibri"/>
                          <a:ea typeface="Arial"/>
                          <a:cs typeface="Arial"/>
                        </a:rPr>
                        <a:t>Согласовать условия сотрудничества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0D2D5C"/>
                          </a:solidFill>
                          <a:latin typeface="Calibri"/>
                          <a:ea typeface="Arial"/>
                          <a:cs typeface="Arial"/>
                        </a:rPr>
                        <a:t>Проконсультироваться у профессионалов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70381" y="4472216"/>
            <a:ext cx="901000" cy="90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57093" y="13982"/>
            <a:ext cx="12300729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04906" y="566062"/>
            <a:ext cx="11382375" cy="107700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ru-RU" sz="3200" b="1">
                <a:solidFill>
                  <a:srgbClr val="03285D"/>
                </a:solidFill>
                <a:latin typeface="Verdana"/>
                <a:ea typeface="Verdana"/>
                <a:cs typeface="Arial"/>
              </a:rPr>
              <a:t>КОМУ БУДЕТ ПОЛЕЗНО НАШЕ ПРЕДЛОЖЕНИЕ</a:t>
            </a:r>
            <a:r>
              <a:rPr lang="en-US" sz="3200" b="1">
                <a:solidFill>
                  <a:srgbClr val="03285D"/>
                </a:solidFill>
                <a:latin typeface="Verdana"/>
                <a:ea typeface="Verdana"/>
                <a:cs typeface="Arial"/>
              </a:rPr>
              <a:t>?</a:t>
            </a:r>
            <a:br>
              <a:rPr lang="en-US" sz="3200" b="1">
                <a:solidFill>
                  <a:srgbClr val="03285D"/>
                </a:solidFill>
                <a:latin typeface="Verdana"/>
                <a:ea typeface="Verdana"/>
                <a:cs typeface="Arial"/>
              </a:rPr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Всем, кто рассматривает новые возможности для развития бизнеса</a:t>
            </a:r>
            <a:r>
              <a:rPr lang="en-US" sz="2200" b="1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:</a:t>
            </a:r>
            <a:endParaRPr sz="2200">
              <a:solidFill>
                <a:schemeClr val="tx2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41277" y="2692568"/>
            <a:ext cx="1500828" cy="1500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20274" y="2692568"/>
            <a:ext cx="1500828" cy="150082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81125" y="4409477"/>
          <a:ext cx="9220200" cy="1097280"/>
        </p:xfrm>
        <a:graphic>
          <a:graphicData uri="http://schemas.openxmlformats.org/drawingml/2006/table">
            <a:tbl>
              <a:tblPr firstRow="1" bandRow="1">
                <a:tableStyleId>{405CBA64-60EB-9472-04F6-9BEF1B8A6524}</a:tableStyleId>
              </a:tblPr>
              <a:tblGrid>
                <a:gridCol w="2305050"/>
                <a:gridCol w="2305050"/>
                <a:gridCol w="2305050"/>
                <a:gridCol w="2305050"/>
              </a:tblGrid>
              <a:tr h="6105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Собственники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предприятий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Директора</a:t>
                      </a:r>
                      <a:endParaRPr/>
                    </a:p>
                    <a:p>
                      <a:pPr marL="0" algn="ctr" defTabSz="914400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производств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Начальники цехов,</a:t>
                      </a:r>
                      <a:r>
                        <a:rPr lang="en-US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 </a:t>
                      </a: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отделов, участков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Специалисты и Руководители</a:t>
                      </a:r>
                      <a:endParaRPr/>
                    </a:p>
                    <a:p>
                      <a:pPr marL="0" algn="ctr" defTabSz="914400">
                        <a:defRPr/>
                      </a:pPr>
                      <a:r>
                        <a:rPr lang="ru-RU" sz="1600">
                          <a:solidFill>
                            <a:srgbClr val="03285D"/>
                          </a:solidFill>
                          <a:latin typeface="Verdana"/>
                          <a:ea typeface="Verdana"/>
                          <a:cs typeface="Arial"/>
                        </a:rPr>
                        <a:t>снабжения</a:t>
                      </a:r>
                      <a:endParaRPr/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47636" y="2685033"/>
            <a:ext cx="1501553" cy="1501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687329" y="2691843"/>
            <a:ext cx="1501553" cy="1501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245115" y="6172200"/>
            <a:ext cx="1794341" cy="598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ЧТО ЖДЕТ ВАС НА ЭКСКУРСИИ?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515600" cy="376487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541338" lvl="0" indent="-541338">
              <a:buFont typeface="Wingdings"/>
              <a:buChar char="ü"/>
              <a:defRPr/>
            </a:pPr>
            <a:r>
              <a:rPr lang="ru-RU" sz="2200">
                <a:solidFill>
                  <a:srgbClr val="0D2D5C"/>
                </a:solidFill>
                <a:latin typeface="Verdana"/>
                <a:ea typeface="Verdana"/>
              </a:rPr>
              <a:t>Познакомитесь с системой производства компании и нашим парком современного производственного оборудования;</a:t>
            </a:r>
            <a:endParaRPr sz="2200">
              <a:solidFill>
                <a:srgbClr val="0D2D5C"/>
              </a:solidFill>
              <a:latin typeface="Verdana"/>
              <a:ea typeface="Verdana"/>
            </a:endParaRPr>
          </a:p>
          <a:p>
            <a:pPr marL="0" lvl="0" indent="0">
              <a:buNone/>
              <a:defRPr/>
            </a:pPr>
            <a:endParaRPr sz="2200">
              <a:solidFill>
                <a:srgbClr val="0D2D5C"/>
              </a:solidFill>
              <a:latin typeface="Verdana"/>
              <a:ea typeface="Verdana"/>
            </a:endParaRPr>
          </a:p>
          <a:p>
            <a:pPr marL="541338" indent="-541338">
              <a:buFont typeface="Wingdings"/>
              <a:buChar char="ü"/>
              <a:defRPr/>
            </a:pPr>
            <a:r>
              <a:rPr lang="ru-RU" sz="2200">
                <a:solidFill>
                  <a:srgbClr val="0D2D5C"/>
                </a:solidFill>
                <a:latin typeface="Verdana"/>
                <a:ea typeface="Verdana"/>
              </a:rPr>
              <a:t>Увидите технологический процесс преобразования листового металла в промышленную мебель;</a:t>
            </a:r>
            <a:endParaRPr sz="2200">
              <a:solidFill>
                <a:srgbClr val="0D2D5C"/>
              </a:solidFill>
              <a:latin typeface="Verdana"/>
              <a:ea typeface="Verdana"/>
            </a:endParaRPr>
          </a:p>
          <a:p>
            <a:pPr marL="541338" indent="-541338">
              <a:buFont typeface="Wingdings"/>
              <a:buChar char="ü"/>
              <a:defRPr/>
            </a:pPr>
            <a:endParaRPr sz="2200">
              <a:solidFill>
                <a:srgbClr val="0D2D5C"/>
              </a:solidFill>
              <a:latin typeface="Verdana"/>
              <a:ea typeface="Verdana"/>
            </a:endParaRPr>
          </a:p>
          <a:p>
            <a:pPr marL="541338" indent="-541338">
              <a:buFont typeface="Wingdings"/>
              <a:buChar char="ü"/>
              <a:defRPr/>
            </a:pPr>
            <a:r>
              <a:rPr lang="ru-RU" sz="2200">
                <a:solidFill>
                  <a:srgbClr val="0D2D5C"/>
                </a:solidFill>
                <a:latin typeface="Verdana"/>
                <a:ea typeface="Verdana"/>
              </a:rPr>
              <a:t>Ознакомитесь с образцами продукции, а также фурнитуры и комплектующих (по вашей заявке). </a:t>
            </a:r>
            <a:endParaRPr sz="2200">
              <a:solidFill>
                <a:srgbClr val="0D2D5C"/>
              </a:solidFill>
              <a:latin typeface="Verdana"/>
              <a:ea typeface="Verdana"/>
            </a:endParaRPr>
          </a:p>
          <a:p>
            <a:pPr marL="541338" indent="-541338">
              <a:buFont typeface="Wingdings"/>
              <a:buChar char="ü"/>
              <a:defRPr/>
            </a:pPr>
            <a:endParaRPr sz="2200">
              <a:latin typeface="Verdana"/>
              <a:ea typeface="Verdana"/>
              <a:cs typeface="Verdana"/>
            </a:endParaRPr>
          </a:p>
          <a:p>
            <a:pPr marL="541338" indent="-541338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rgbClr val="0D2D5C"/>
                </a:solidFill>
                <a:latin typeface="Verdana"/>
                <a:ea typeface="Verdana"/>
                <a:cs typeface="Verdana"/>
              </a:rPr>
              <a:t>Получите возможность пообщаться с руководством компании и с техническими специалистами (по согласованию)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45115" y="6172200"/>
            <a:ext cx="1794341" cy="598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ЗАИНТЕРЕСОВАЛИСЬ?</a:t>
            </a:r>
            <a:br>
              <a:rPr lang="ru-RU" sz="32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</a:br>
            <a:r>
              <a:rPr lang="ru-RU" sz="3200" b="1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ЧТО ДАЛЬШЕ: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197" y="2128655"/>
            <a:ext cx="10784740" cy="267060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dirty="0">
                <a:solidFill>
                  <a:srgbClr val="0D2D5C"/>
                </a:solidFill>
                <a:latin typeface="Verdana"/>
                <a:ea typeface="Verdana"/>
              </a:rPr>
              <a:t>Для этого</a:t>
            </a:r>
            <a:r>
              <a:rPr lang="en-US" sz="1800" dirty="0">
                <a:solidFill>
                  <a:srgbClr val="0D2D5C"/>
                </a:solidFill>
                <a:latin typeface="Verdana"/>
                <a:ea typeface="Verdana"/>
              </a:rPr>
              <a:t>:</a:t>
            </a:r>
            <a:endParaRPr lang="ru-RU" sz="1800" dirty="0">
              <a:solidFill>
                <a:srgbClr val="0D2D5C"/>
              </a:solidFill>
              <a:latin typeface="Verdana"/>
              <a:ea typeface="Verdana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1900" dirty="0">
                <a:solidFill>
                  <a:srgbClr val="0D2D5C"/>
                </a:solidFill>
                <a:latin typeface="Verdana"/>
                <a:ea typeface="Verdana"/>
              </a:rPr>
              <a:t>1. </a:t>
            </a:r>
            <a:r>
              <a:rPr lang="ru-RU" sz="1800" dirty="0">
                <a:solidFill>
                  <a:srgbClr val="0D2D5C"/>
                </a:solidFill>
                <a:latin typeface="Verdana"/>
                <a:ea typeface="Verdana"/>
              </a:rPr>
              <a:t>Позвоните</a:t>
            </a:r>
            <a:r>
              <a:rPr lang="ru-RU" sz="1900" dirty="0">
                <a:solidFill>
                  <a:srgbClr val="0D2D5C"/>
                </a:solidFill>
                <a:latin typeface="Verdana"/>
                <a:ea typeface="Verdana"/>
              </a:rPr>
              <a:t> </a:t>
            </a:r>
            <a:r>
              <a:rPr lang="ru-RU" sz="2000" dirty="0">
                <a:solidFill>
                  <a:srgbClr val="0563C1"/>
                </a:solidFill>
              </a:rPr>
              <a:t>8</a:t>
            </a:r>
            <a:r>
              <a:rPr lang="ru-RU" sz="2000" dirty="0" smtClean="0">
                <a:solidFill>
                  <a:srgbClr val="0563C1"/>
                </a:solidFill>
                <a:latin typeface="Verdana"/>
                <a:ea typeface="Verdana"/>
              </a:rPr>
              <a:t> </a:t>
            </a:r>
            <a:r>
              <a:rPr lang="ru-RU" sz="2000" dirty="0" smtClean="0">
                <a:solidFill>
                  <a:srgbClr val="0563C1"/>
                </a:solidFill>
              </a:rPr>
              <a:t>(343</a:t>
            </a:r>
            <a:r>
              <a:rPr lang="ru-RU" sz="2000" dirty="0">
                <a:solidFill>
                  <a:srgbClr val="0563C1"/>
                </a:solidFill>
              </a:rPr>
              <a:t>) 310-25-09</a:t>
            </a:r>
            <a:r>
              <a:rPr lang="ru-RU" sz="1900" dirty="0">
                <a:solidFill>
                  <a:srgbClr val="0563C1"/>
                </a:solidFill>
              </a:rPr>
              <a:t> </a:t>
            </a:r>
            <a:r>
              <a:rPr lang="ru-RU" sz="1800" dirty="0" smtClean="0">
                <a:solidFill>
                  <a:srgbClr val="0D2D5C"/>
                </a:solidFill>
                <a:latin typeface="Verdana"/>
                <a:ea typeface="Verdana"/>
              </a:rPr>
              <a:t>или </a:t>
            </a:r>
            <a:r>
              <a:rPr lang="ru-RU" sz="1800" dirty="0" smtClean="0">
                <a:solidFill>
                  <a:srgbClr val="0D2D5C"/>
                </a:solidFill>
                <a:latin typeface="Verdana"/>
                <a:ea typeface="Verdana"/>
              </a:rPr>
              <a:t>напишите </a:t>
            </a:r>
            <a:r>
              <a:rPr lang="en-US" sz="2000" dirty="0" smtClean="0">
                <a:hlinkClick r:id="rId2"/>
              </a:rPr>
              <a:t>info@rsteel.ru</a:t>
            </a:r>
            <a:r>
              <a:rPr lang="ru-RU" sz="1800" dirty="0" smtClean="0">
                <a:solidFill>
                  <a:srgbClr val="0D2D5C"/>
                </a:solidFill>
                <a:latin typeface="Verdana"/>
                <a:ea typeface="Verdana"/>
              </a:rPr>
              <a:t>,</a:t>
            </a:r>
            <a:r>
              <a:rPr lang="en-US" sz="1800" dirty="0">
                <a:solidFill>
                  <a:srgbClr val="0D2D5C"/>
                </a:solidFill>
                <a:latin typeface="Verdana"/>
                <a:ea typeface="Verdana"/>
              </a:rPr>
              <a:t> </a:t>
            </a:r>
            <a:r>
              <a:rPr lang="ru-RU" sz="1800" b="0" i="0" u="none" strike="noStrike" cap="none" spc="0" dirty="0" smtClean="0">
                <a:solidFill>
                  <a:srgbClr val="0D2D5C"/>
                </a:solidFill>
                <a:latin typeface="Verdana"/>
                <a:ea typeface="Verdana"/>
                <a:cs typeface="Verdana"/>
              </a:rPr>
              <a:t>либо </a:t>
            </a:r>
            <a:r>
              <a:rPr lang="ru-RU" sz="1800" b="0" i="0" u="none" strike="noStrike" cap="none" spc="0" dirty="0">
                <a:solidFill>
                  <a:srgbClr val="0D2D5C"/>
                </a:solidFill>
                <a:latin typeface="Verdana"/>
                <a:ea typeface="Verdana"/>
                <a:cs typeface="Verdana"/>
              </a:rPr>
              <a:t>заполните </a:t>
            </a:r>
            <a:r>
              <a:rPr lang="ru-RU" sz="2000" b="0" i="0" u="sng" strike="noStrike" cap="none" spc="0" dirty="0">
                <a:solidFill>
                  <a:srgbClr val="0D2D5C"/>
                </a:solidFill>
                <a:ea typeface="Verdana"/>
                <a:cs typeface="Verdana"/>
                <a:hlinkClick r:id="rId3" tooltip="Оставить заявку на проведение экскурсии на сайте"/>
              </a:rPr>
              <a:t>форм</a:t>
            </a:r>
            <a:r>
              <a:rPr lang="ru-RU" sz="2000" b="0" i="0" u="sng" strike="noStrike" cap="none" spc="0" dirty="0">
                <a:solidFill>
                  <a:srgbClr val="0D2D5C"/>
                </a:solidFill>
                <a:ea typeface="Verdana"/>
                <a:cs typeface="Verdana"/>
                <a:hlinkClick r:id="rId3" tooltip="Оставить заявку на проведение экскурсии на сайте"/>
              </a:rPr>
              <a:t>у-заявку</a:t>
            </a:r>
            <a:r>
              <a:rPr lang="ru-RU" sz="1900" b="0" i="0" u="sng" strike="noStrike" cap="none" spc="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800" b="0" i="0" u="none" strike="noStrike" cap="none" spc="0" dirty="0">
                <a:solidFill>
                  <a:srgbClr val="0D2D5C"/>
                </a:solidFill>
                <a:latin typeface="Verdana"/>
                <a:ea typeface="Verdana"/>
                <a:cs typeface="Verdana"/>
              </a:rPr>
              <a:t>на</a:t>
            </a:r>
            <a:r>
              <a:rPr lang="ru-RU" sz="1800" b="0" i="0" u="sng" strike="noStrike" cap="none" spc="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800" b="0" i="0" u="none" strike="noStrike" cap="none" spc="0" dirty="0">
                <a:solidFill>
                  <a:srgbClr val="0D2D5C"/>
                </a:solidFill>
                <a:latin typeface="Verdana"/>
                <a:ea typeface="Verdana"/>
                <a:cs typeface="Verdana"/>
              </a:rPr>
              <a:t>нашем сайте.</a:t>
            </a:r>
            <a:endParaRPr lang="ru-RU" sz="1800" dirty="0">
              <a:solidFill>
                <a:srgbClr val="0D2D5C"/>
              </a:solidFill>
              <a:latin typeface="Verdana"/>
              <a:ea typeface="Verdana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dirty="0">
                <a:solidFill>
                  <a:srgbClr val="0D2D5C"/>
                </a:solidFill>
                <a:latin typeface="Verdana"/>
                <a:ea typeface="Verdana"/>
              </a:rPr>
              <a:t>2. Ответьте на несколько вопросов менеджера для заполнения анкеты.</a:t>
            </a:r>
            <a:endParaRPr sz="18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dirty="0">
                <a:solidFill>
                  <a:srgbClr val="0D2D5C"/>
                </a:solidFill>
                <a:latin typeface="Verdana"/>
                <a:ea typeface="Verdana"/>
              </a:rPr>
              <a:t>3. Мы согласуем с Вами удобные дату и время проведения экскурсии</a:t>
            </a:r>
            <a:r>
              <a:rPr lang="ru-RU" sz="1800" dirty="0" smtClean="0">
                <a:solidFill>
                  <a:srgbClr val="0D2D5C"/>
                </a:solidFill>
                <a:latin typeface="Verdana"/>
                <a:ea typeface="Verdana"/>
              </a:rPr>
              <a:t>.</a:t>
            </a:r>
            <a:endParaRPr lang="en-US" sz="1800" dirty="0">
              <a:solidFill>
                <a:srgbClr val="0D2D5C"/>
              </a:solidFill>
              <a:latin typeface="Verdana"/>
              <a:ea typeface="Verdana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sz="500" dirty="0">
              <a:solidFill>
                <a:srgbClr val="0D2D5C"/>
              </a:solidFill>
              <a:latin typeface="Verdana"/>
              <a:ea typeface="Verdana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 b="0" i="0" u="none" strike="noStrike" cap="none" spc="0" dirty="0">
                <a:solidFill>
                  <a:srgbClr val="0D2D5C"/>
                </a:solidFill>
                <a:latin typeface="Verdana"/>
                <a:ea typeface="Verdana"/>
                <a:cs typeface="Verdana"/>
              </a:rPr>
              <a:t>Для организации экскурсии понадобятся только паспортные данные участников для прохода на территорию.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45115" y="6172200"/>
            <a:ext cx="1794341" cy="598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40858" y="5237230"/>
            <a:ext cx="645313" cy="62111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95400" y="5995820"/>
          <a:ext cx="6408710" cy="640080"/>
        </p:xfrm>
        <a:graphic>
          <a:graphicData uri="http://schemas.openxmlformats.org/drawingml/2006/table">
            <a:tbl>
              <a:tblPr firstRow="1" bandRow="1">
                <a:tableStyleId>{405CBA64-60EB-9472-04F6-9BEF1B8A6524}</a:tableStyleId>
              </a:tblPr>
              <a:tblGrid>
                <a:gridCol w="1281742"/>
                <a:gridCol w="1281742"/>
                <a:gridCol w="1281742"/>
                <a:gridCol w="1281742"/>
                <a:gridCol w="1281742"/>
              </a:tblGrid>
              <a:tr h="4575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</a:rPr>
                        <a:t>Более 17 лет опыта работы  в сфере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  <a:latin typeface="Calibri"/>
                          <a:ea typeface="Arial"/>
                          <a:cs typeface="Arial"/>
                        </a:rPr>
                        <a:t>Современное </a:t>
                      </a:r>
                      <a:endParaRPr/>
                    </a:p>
                    <a:p>
                      <a:pPr marL="0" algn="ctr" defTabSz="914400"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  <a:latin typeface="Calibri"/>
                          <a:ea typeface="Arial"/>
                          <a:cs typeface="Arial"/>
                        </a:rPr>
                        <a:t>Производственное оборудование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  <a:latin typeface="Calibri"/>
                          <a:ea typeface="Arial"/>
                          <a:cs typeface="Arial"/>
                        </a:rPr>
                        <a:t>Квалифицированный персонал</a:t>
                      </a:r>
                    </a:p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  <a:latin typeface="Calibri"/>
                          <a:ea typeface="Arial"/>
                          <a:cs typeface="Arial"/>
                        </a:rPr>
                        <a:t>Отлаженные производственные процессы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  <a:latin typeface="Calibri"/>
                          <a:ea typeface="Arial"/>
                          <a:cs typeface="Arial"/>
                        </a:rPr>
                        <a:t>Поставка мебели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rgbClr val="133D6B"/>
                          </a:solidFill>
                          <a:latin typeface="Calibri"/>
                          <a:ea typeface="Arial"/>
                          <a:cs typeface="Arial"/>
                        </a:rPr>
                        <a:t>под ключ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305333" y="5251576"/>
            <a:ext cx="617150" cy="5940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599072" y="5251576"/>
            <a:ext cx="645314" cy="621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806121" y="5239832"/>
            <a:ext cx="632107" cy="632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095998" y="5243262"/>
            <a:ext cx="639046" cy="615081"/>
          </a:xfrm>
          <a:prstGeom prst="rect">
            <a:avLst/>
          </a:prstGeom>
        </p:spPr>
      </p:pic>
      <p:sp>
        <p:nvSpPr>
          <p:cNvPr id="914716735" name="TextBox 914716734"/>
          <p:cNvSpPr txBox="1"/>
          <p:nvPr/>
        </p:nvSpPr>
        <p:spPr bwMode="auto">
          <a:xfrm>
            <a:off x="7039031" y="2066249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5047715" name="TextBox 95047714"/>
          <p:cNvSpPr txBox="1"/>
          <p:nvPr/>
        </p:nvSpPr>
        <p:spPr bwMode="auto">
          <a:xfrm>
            <a:off x="838197" y="1549500"/>
            <a:ext cx="10713407" cy="5791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600" dirty="0">
                <a:solidFill>
                  <a:srgbClr val="0D2D5C"/>
                </a:solidFill>
                <a:latin typeface="Verdana"/>
                <a:ea typeface="Verdana"/>
              </a:rPr>
              <a:t>Отправляйте заявку на проведение экскурсии на производство Real Steel для</a:t>
            </a:r>
            <a:r>
              <a:rPr lang="en-US" sz="1600" dirty="0">
                <a:solidFill>
                  <a:srgbClr val="0D2D5C"/>
                </a:solidFill>
                <a:latin typeface="Verdana"/>
                <a:ea typeface="Verdana"/>
              </a:rPr>
              <a:t> </a:t>
            </a:r>
            <a:r>
              <a:rPr lang="ru-RU" sz="1600" dirty="0">
                <a:solidFill>
                  <a:srgbClr val="0D2D5C"/>
                </a:solidFill>
                <a:latin typeface="Verdana"/>
                <a:ea typeface="Verdana"/>
              </a:rPr>
              <a:t>сотрудников Вашей компании прямо сейчас!</a:t>
            </a:r>
            <a:endParaRPr sz="1600" dirty="0"/>
          </a:p>
        </p:txBody>
      </p:sp>
      <p:sp>
        <p:nvSpPr>
          <p:cNvPr id="338066427" name="TextBox 338066426"/>
          <p:cNvSpPr txBox="1"/>
          <p:nvPr/>
        </p:nvSpPr>
        <p:spPr bwMode="auto">
          <a:xfrm>
            <a:off x="6814230" y="4753882"/>
            <a:ext cx="5103961" cy="815544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r">
              <a:lnSpc>
                <a:spcPct val="150000"/>
              </a:lnSpc>
              <a:buNone/>
              <a:defRPr/>
            </a:pPr>
            <a:r>
              <a:rPr lang="ru-RU" sz="1600" b="1" i="0" u="none" strike="noStrike" cap="none" spc="0" dirty="0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ДО ВСТРЕЧИ НА НАШЕМ </a:t>
            </a:r>
            <a:r>
              <a:rPr lang="ru-RU" sz="1600" b="1" i="0" u="none" strike="noStrike" cap="none" spc="0" dirty="0" smtClean="0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ПРОИЗВОДСТВЕ!</a:t>
            </a:r>
            <a:endParaRPr lang="en-US" sz="1600" b="1" i="0" u="none" strike="noStrike" cap="none" spc="0" dirty="0" smtClean="0">
              <a:solidFill>
                <a:srgbClr val="0D2D5C"/>
              </a:solidFill>
              <a:latin typeface="Verdana"/>
              <a:ea typeface="Verdana"/>
              <a:cs typeface="Arial"/>
            </a:endParaRPr>
          </a:p>
          <a:p>
            <a:pPr marL="0" indent="0" algn="r">
              <a:lnSpc>
                <a:spcPct val="150000"/>
              </a:lnSpc>
              <a:buNone/>
              <a:defRPr/>
            </a:pPr>
            <a:r>
              <a:rPr lang="ru-RU" sz="1600" b="1" i="0" u="none" strike="noStrike" cap="none" spc="0" dirty="0" smtClean="0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СПАСИБО </a:t>
            </a:r>
            <a:r>
              <a:rPr lang="ru-RU" sz="1600" b="1" i="0" u="none" strike="noStrike" cap="none" spc="0" dirty="0">
                <a:solidFill>
                  <a:srgbClr val="0D2D5C"/>
                </a:solidFill>
                <a:latin typeface="Verdana"/>
                <a:ea typeface="Verdana"/>
                <a:cs typeface="Arial"/>
              </a:rPr>
              <a:t>ЗА ВНИМАНИЕ!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288</Words>
  <Application>Microsoft Office PowerPoint</Application>
  <DocSecurity>0</DocSecurity>
  <PresentationFormat>Широкоэкранный</PresentationFormat>
  <Paragraphs>51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Wingdings</vt:lpstr>
      <vt:lpstr>Тема Office</vt:lpstr>
      <vt:lpstr>  </vt:lpstr>
      <vt:lpstr>  ЭКСКУРСИЯ НА ПРОИЗВОДСТВО полный цикл обработки листового металла от чертежа до покраски и сборки готовых изделий  </vt:lpstr>
      <vt:lpstr>КОМУ БУДЕТ ПОЛЕЗНО НАШЕ ПРЕДЛОЖЕНИЕ?    Всем, кто рассматривает новые возможности для развития бизнеса:</vt:lpstr>
      <vt:lpstr>ЧТО ЖДЕТ ВАС НА ЭКСКУРСИИ?</vt:lpstr>
      <vt:lpstr>ЗАИНТЕРЕСОВАЛИСЬ? ЧТО ДАЛЬШЕ: </vt:lpstr>
    </vt:vector>
  </TitlesOfParts>
  <Manager/>
  <Company>SPecialiST RePack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userd</dc:creator>
  <cp:keywords/>
  <dc:description/>
  <cp:lastModifiedBy>userd</cp:lastModifiedBy>
  <cp:revision>44</cp:revision>
  <dcterms:created xsi:type="dcterms:W3CDTF">2023-04-18T04:20:31Z</dcterms:created>
  <dcterms:modified xsi:type="dcterms:W3CDTF">2023-04-21T11:18:47Z</dcterms:modified>
  <cp:category/>
  <dc:identifier/>
  <cp:contentStatus/>
  <dc:language/>
  <cp:version/>
</cp:coreProperties>
</file>